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82" r:id="rId5"/>
  </p:sldMasterIdLst>
  <p:notesMasterIdLst>
    <p:notesMasterId r:id="rId25"/>
  </p:notesMasterIdLst>
  <p:sldIdLst>
    <p:sldId id="371" r:id="rId6"/>
    <p:sldId id="374" r:id="rId7"/>
    <p:sldId id="408" r:id="rId8"/>
    <p:sldId id="376" r:id="rId9"/>
    <p:sldId id="407" r:id="rId10"/>
    <p:sldId id="397" r:id="rId11"/>
    <p:sldId id="390" r:id="rId12"/>
    <p:sldId id="399" r:id="rId13"/>
    <p:sldId id="403" r:id="rId14"/>
    <p:sldId id="375" r:id="rId15"/>
    <p:sldId id="404" r:id="rId16"/>
    <p:sldId id="382" r:id="rId17"/>
    <p:sldId id="405" r:id="rId18"/>
    <p:sldId id="402" r:id="rId19"/>
    <p:sldId id="391" r:id="rId20"/>
    <p:sldId id="394" r:id="rId21"/>
    <p:sldId id="395" r:id="rId22"/>
    <p:sldId id="398" r:id="rId23"/>
    <p:sldId id="383" r:id="rId24"/>
  </p:sldIdLst>
  <p:sldSz cx="12192000" cy="6858000"/>
  <p:notesSz cx="6858000" cy="11906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3E2BAF38-ADCE-468B-B8C4-E89371C3FA88}">
          <p14:sldIdLst>
            <p14:sldId id="371"/>
            <p14:sldId id="374"/>
            <p14:sldId id="408"/>
            <p14:sldId id="376"/>
            <p14:sldId id="407"/>
            <p14:sldId id="397"/>
          </p14:sldIdLst>
        </p14:section>
        <p14:section name="Confidentiality" id="{52631BA9-7866-473B-95E8-7C56C6806019}">
          <p14:sldIdLst>
            <p14:sldId id="390"/>
            <p14:sldId id="399"/>
          </p14:sldIdLst>
        </p14:section>
        <p14:section name="Integrity" id="{CBFFD636-7613-4881-B408-BC2F7BBA940E}">
          <p14:sldIdLst>
            <p14:sldId id="403"/>
            <p14:sldId id="375"/>
          </p14:sldIdLst>
        </p14:section>
        <p14:section name="Availability" id="{0F483203-6BC8-4A85-AB9F-875A8611ED00}">
          <p14:sldIdLst>
            <p14:sldId id="404"/>
            <p14:sldId id="382"/>
            <p14:sldId id="405"/>
          </p14:sldIdLst>
        </p14:section>
        <p14:section name="AAA Concepts" id="{6D1582FE-75F8-4386-B5DE-4E60DEEF309C}">
          <p14:sldIdLst>
            <p14:sldId id="402"/>
          </p14:sldIdLst>
        </p14:section>
        <p14:section name="Authentication" id="{BCC39951-74C2-4393-9539-E41B10CD3082}">
          <p14:sldIdLst>
            <p14:sldId id="391"/>
          </p14:sldIdLst>
        </p14:section>
        <p14:section name="Authorization" id="{5DD3F8F8-7B1A-40F2-B1E5-16CFAF6D6493}">
          <p14:sldIdLst>
            <p14:sldId id="394"/>
          </p14:sldIdLst>
        </p14:section>
        <p14:section name="Auditing / Accounting" id="{BEF55748-516A-4F79-B84D-DBC82C381DCB}">
          <p14:sldIdLst>
            <p14:sldId id="395"/>
            <p14:sldId id="398"/>
            <p14:sldId id="3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8A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A500B3-7692-734C-8D83-3A0A46D8288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56F749-F3B2-5248-967A-48348FA28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67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87DF25-FAD9-40E3-B683-F00F539DB2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39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56F749-F3B2-5248-967A-48348FA28F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97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/>
              <a:t>Ask if anyone else has  event to Share.</a:t>
            </a:r>
          </a:p>
          <a:p>
            <a:r>
              <a:rPr lang="en-US" baseline="0"/>
              <a:t>There are Event for the next 3 months only. </a:t>
            </a:r>
          </a:p>
          <a:p>
            <a:endParaRPr lang="en-US" baseline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56F749-F3B2-5248-967A-48348FA28F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79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87DF25-FAD9-40E3-B683-F00F539DB2B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006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gilethought.com/" TargetMode="External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www.linkedin.com/company/AgileThought" TargetMode="External"/><Relationship Id="rId4" Type="http://schemas.openxmlformats.org/officeDocument/2006/relationships/hyperlink" Target="mailto:sales@agilethought.com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444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7077694" y="262784"/>
            <a:ext cx="5114306" cy="6428962"/>
          </a:xfrm>
          <a:prstGeom prst="rect">
            <a:avLst/>
          </a:prstGeom>
          <a:solidFill>
            <a:srgbClr val="444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7940842" y="5713"/>
            <a:ext cx="4243441" cy="685228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3872 w 10000"/>
              <a:gd name="connsiteY0" fmla="*/ 19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0 w 10000"/>
              <a:gd name="connsiteY3" fmla="*/ 10000 h 10000"/>
              <a:gd name="connsiteX4" fmla="*/ 3872 w 10000"/>
              <a:gd name="connsiteY4" fmla="*/ 19 h 10000"/>
              <a:gd name="connsiteX0" fmla="*/ 3872 w 10000"/>
              <a:gd name="connsiteY0" fmla="*/ 19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3872 w 10000"/>
              <a:gd name="connsiteY4" fmla="*/ 19 h 10000"/>
              <a:gd name="connsiteX0" fmla="*/ 3872 w 10000"/>
              <a:gd name="connsiteY0" fmla="*/ 0 h 9981"/>
              <a:gd name="connsiteX1" fmla="*/ 10000 w 10000"/>
              <a:gd name="connsiteY1" fmla="*/ 0 h 9981"/>
              <a:gd name="connsiteX2" fmla="*/ 9975 w 10000"/>
              <a:gd name="connsiteY2" fmla="*/ 9981 h 9981"/>
              <a:gd name="connsiteX3" fmla="*/ 0 w 10000"/>
              <a:gd name="connsiteY3" fmla="*/ 9981 h 9981"/>
              <a:gd name="connsiteX4" fmla="*/ 3872 w 10000"/>
              <a:gd name="connsiteY4" fmla="*/ 0 h 9981"/>
              <a:gd name="connsiteX0" fmla="*/ 2077 w 10000"/>
              <a:gd name="connsiteY0" fmla="*/ 0 h 10019"/>
              <a:gd name="connsiteX1" fmla="*/ 10000 w 10000"/>
              <a:gd name="connsiteY1" fmla="*/ 19 h 10019"/>
              <a:gd name="connsiteX2" fmla="*/ 9975 w 10000"/>
              <a:gd name="connsiteY2" fmla="*/ 10019 h 10019"/>
              <a:gd name="connsiteX3" fmla="*/ 0 w 10000"/>
              <a:gd name="connsiteY3" fmla="*/ 10019 h 10019"/>
              <a:gd name="connsiteX4" fmla="*/ 2077 w 10000"/>
              <a:gd name="connsiteY4" fmla="*/ 0 h 10019"/>
              <a:gd name="connsiteX0" fmla="*/ 2077 w 10000"/>
              <a:gd name="connsiteY0" fmla="*/ 0 h 10019"/>
              <a:gd name="connsiteX1" fmla="*/ 10000 w 10000"/>
              <a:gd name="connsiteY1" fmla="*/ 0 h 10019"/>
              <a:gd name="connsiteX2" fmla="*/ 9975 w 10000"/>
              <a:gd name="connsiteY2" fmla="*/ 10019 h 10019"/>
              <a:gd name="connsiteX3" fmla="*/ 0 w 10000"/>
              <a:gd name="connsiteY3" fmla="*/ 10019 h 10019"/>
              <a:gd name="connsiteX4" fmla="*/ 2077 w 10000"/>
              <a:gd name="connsiteY4" fmla="*/ 0 h 10019"/>
              <a:gd name="connsiteX0" fmla="*/ 2000 w 9923"/>
              <a:gd name="connsiteY0" fmla="*/ 0 h 10019"/>
              <a:gd name="connsiteX1" fmla="*/ 9923 w 9923"/>
              <a:gd name="connsiteY1" fmla="*/ 0 h 10019"/>
              <a:gd name="connsiteX2" fmla="*/ 9898 w 9923"/>
              <a:gd name="connsiteY2" fmla="*/ 10019 h 10019"/>
              <a:gd name="connsiteX3" fmla="*/ 0 w 9923"/>
              <a:gd name="connsiteY3" fmla="*/ 10019 h 10019"/>
              <a:gd name="connsiteX4" fmla="*/ 2000 w 9923"/>
              <a:gd name="connsiteY4" fmla="*/ 0 h 10019"/>
              <a:gd name="connsiteX0" fmla="*/ 1962 w 10000"/>
              <a:gd name="connsiteY0" fmla="*/ 17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17 h 10000"/>
              <a:gd name="connsiteX0" fmla="*/ 1962 w 10000"/>
              <a:gd name="connsiteY0" fmla="*/ 0 h 9983"/>
              <a:gd name="connsiteX1" fmla="*/ 10000 w 10000"/>
              <a:gd name="connsiteY1" fmla="*/ 34 h 9983"/>
              <a:gd name="connsiteX2" fmla="*/ 9975 w 10000"/>
              <a:gd name="connsiteY2" fmla="*/ 9983 h 9983"/>
              <a:gd name="connsiteX3" fmla="*/ 0 w 10000"/>
              <a:gd name="connsiteY3" fmla="*/ 9983 h 9983"/>
              <a:gd name="connsiteX4" fmla="*/ 1962 w 10000"/>
              <a:gd name="connsiteY4" fmla="*/ 0 h 9983"/>
              <a:gd name="connsiteX0" fmla="*/ 1962 w 10000"/>
              <a:gd name="connsiteY0" fmla="*/ 0 h 10000"/>
              <a:gd name="connsiteX1" fmla="*/ 10000 w 10000"/>
              <a:gd name="connsiteY1" fmla="*/ 17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6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23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0 h 10000"/>
              <a:gd name="connsiteX2" fmla="*/ 9990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85 w 10023"/>
              <a:gd name="connsiteY0" fmla="*/ 0 h 10011"/>
              <a:gd name="connsiteX1" fmla="*/ 10023 w 10023"/>
              <a:gd name="connsiteY1" fmla="*/ 0 h 10011"/>
              <a:gd name="connsiteX2" fmla="*/ 10013 w 10023"/>
              <a:gd name="connsiteY2" fmla="*/ 10000 h 10011"/>
              <a:gd name="connsiteX3" fmla="*/ 0 w 10023"/>
              <a:gd name="connsiteY3" fmla="*/ 10011 h 10011"/>
              <a:gd name="connsiteX4" fmla="*/ 1985 w 10023"/>
              <a:gd name="connsiteY4" fmla="*/ 0 h 10011"/>
              <a:gd name="connsiteX0" fmla="*/ 1985 w 10023"/>
              <a:gd name="connsiteY0" fmla="*/ 0 h 10005"/>
              <a:gd name="connsiteX1" fmla="*/ 10023 w 10023"/>
              <a:gd name="connsiteY1" fmla="*/ 0 h 10005"/>
              <a:gd name="connsiteX2" fmla="*/ 10013 w 10023"/>
              <a:gd name="connsiteY2" fmla="*/ 10000 h 10005"/>
              <a:gd name="connsiteX3" fmla="*/ 0 w 10023"/>
              <a:gd name="connsiteY3" fmla="*/ 10005 h 10005"/>
              <a:gd name="connsiteX4" fmla="*/ 1985 w 10023"/>
              <a:gd name="connsiteY4" fmla="*/ 0 h 10005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00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39"/>
              <a:gd name="connsiteX1" fmla="*/ 10031 w 10031"/>
              <a:gd name="connsiteY1" fmla="*/ 0 h 10039"/>
              <a:gd name="connsiteX2" fmla="*/ 10021 w 10031"/>
              <a:gd name="connsiteY2" fmla="*/ 10039 h 10039"/>
              <a:gd name="connsiteX3" fmla="*/ 0 w 10031"/>
              <a:gd name="connsiteY3" fmla="*/ 10016 h 10039"/>
              <a:gd name="connsiteX4" fmla="*/ 1993 w 10031"/>
              <a:gd name="connsiteY4" fmla="*/ 0 h 10039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6 h 10016"/>
              <a:gd name="connsiteX3" fmla="*/ 0 w 10031"/>
              <a:gd name="connsiteY3" fmla="*/ 10016 h 10016"/>
              <a:gd name="connsiteX4" fmla="*/ 1993 w 10031"/>
              <a:gd name="connsiteY4" fmla="*/ 0 h 1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1" h="10016">
                <a:moveTo>
                  <a:pt x="1993" y="0"/>
                </a:moveTo>
                <a:lnTo>
                  <a:pt x="10031" y="0"/>
                </a:lnTo>
                <a:cubicBezTo>
                  <a:pt x="10023" y="3339"/>
                  <a:pt x="10029" y="6677"/>
                  <a:pt x="10021" y="10016"/>
                </a:cubicBezTo>
                <a:lnTo>
                  <a:pt x="0" y="10016"/>
                </a:lnTo>
                <a:lnTo>
                  <a:pt x="1993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tIns="182880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to Add Picture 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29" y="6056416"/>
            <a:ext cx="2201529" cy="538059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717228" y="1664055"/>
            <a:ext cx="7776838" cy="2560320"/>
          </a:xfrm>
        </p:spPr>
        <p:txBody>
          <a:bodyPr anchor="t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Flowchart: Manual Input 10"/>
          <p:cNvSpPr/>
          <p:nvPr userDrawn="1"/>
        </p:nvSpPr>
        <p:spPr>
          <a:xfrm rot="5400000" flipH="1">
            <a:off x="1478092" y="-1215314"/>
            <a:ext cx="512225" cy="3468416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1044 h 9044"/>
              <a:gd name="connsiteX1" fmla="*/ 10000 w 10000"/>
              <a:gd name="connsiteY1" fmla="*/ 0 h 9044"/>
              <a:gd name="connsiteX2" fmla="*/ 10000 w 10000"/>
              <a:gd name="connsiteY2" fmla="*/ 9044 h 9044"/>
              <a:gd name="connsiteX3" fmla="*/ 0 w 10000"/>
              <a:gd name="connsiteY3" fmla="*/ 9044 h 9044"/>
              <a:gd name="connsiteX4" fmla="*/ 0 w 10000"/>
              <a:gd name="connsiteY4" fmla="*/ 1044 h 9044"/>
              <a:gd name="connsiteX0" fmla="*/ 0 w 10000"/>
              <a:gd name="connsiteY0" fmla="*/ 469 h 9315"/>
              <a:gd name="connsiteX1" fmla="*/ 10000 w 10000"/>
              <a:gd name="connsiteY1" fmla="*/ 0 h 9315"/>
              <a:gd name="connsiteX2" fmla="*/ 10000 w 10000"/>
              <a:gd name="connsiteY2" fmla="*/ 9315 h 9315"/>
              <a:gd name="connsiteX3" fmla="*/ 0 w 10000"/>
              <a:gd name="connsiteY3" fmla="*/ 9315 h 9315"/>
              <a:gd name="connsiteX4" fmla="*/ 0 w 10000"/>
              <a:gd name="connsiteY4" fmla="*/ 469 h 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9315">
                <a:moveTo>
                  <a:pt x="0" y="469"/>
                </a:moveTo>
                <a:lnTo>
                  <a:pt x="10000" y="0"/>
                </a:lnTo>
                <a:lnTo>
                  <a:pt x="10000" y="9315"/>
                </a:lnTo>
                <a:lnTo>
                  <a:pt x="0" y="9315"/>
                </a:lnTo>
                <a:lnTo>
                  <a:pt x="0" y="469"/>
                </a:lnTo>
                <a:close/>
              </a:path>
            </a:pathLst>
          </a:custGeom>
          <a:solidFill>
            <a:srgbClr val="FFA1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-4741" y="5787189"/>
            <a:ext cx="8089962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5"/>
          <p:cNvSpPr txBox="1">
            <a:spLocks/>
          </p:cNvSpPr>
          <p:nvPr userDrawn="1"/>
        </p:nvSpPr>
        <p:spPr>
          <a:xfrm>
            <a:off x="4429497" y="5450306"/>
            <a:ext cx="3511346" cy="3368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400" dirty="0">
                <a:solidFill>
                  <a:srgbClr val="D4DBE3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Presented by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575155" y="5787189"/>
            <a:ext cx="5207000" cy="409575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2400" spc="150" baseline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Add Presenter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28613" y="263525"/>
            <a:ext cx="2960687" cy="511175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24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Format Webinar…etc.</a:t>
            </a:r>
          </a:p>
        </p:txBody>
      </p:sp>
    </p:spTree>
    <p:extLst/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itle Section">
    <p:bg>
      <p:bgPr>
        <a:solidFill>
          <a:srgbClr val="444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0" y="5784351"/>
            <a:ext cx="12192000" cy="0"/>
          </a:xfrm>
          <a:prstGeom prst="line">
            <a:avLst/>
          </a:prstGeom>
          <a:ln>
            <a:solidFill>
              <a:srgbClr val="444B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68643" y="3171824"/>
            <a:ext cx="7936020" cy="703489"/>
          </a:xfrm>
          <a:solidFill>
            <a:srgbClr val="444B5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4000" baseline="0">
                <a:solidFill>
                  <a:srgbClr val="E1E1E1"/>
                </a:solidFill>
              </a:defRPr>
            </a:lvl1pPr>
          </a:lstStyle>
          <a:p>
            <a:pPr lvl="0"/>
            <a:r>
              <a:rPr lang="en-US"/>
              <a:t>Sub Title Section | Sub Title Description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5270090"/>
            <a:ext cx="12192000" cy="698091"/>
          </a:xfrm>
          <a:prstGeom prst="rect">
            <a:avLst/>
          </a:prstGeom>
          <a:solidFill>
            <a:srgbClr val="444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bg>
      <p:bgPr>
        <a:solidFill>
          <a:srgbClr val="444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7077694" y="262784"/>
            <a:ext cx="5114306" cy="6428962"/>
          </a:xfrm>
          <a:prstGeom prst="rect">
            <a:avLst/>
          </a:prstGeom>
          <a:solidFill>
            <a:srgbClr val="444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7940842" y="5713"/>
            <a:ext cx="4243441" cy="685228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3872 w 10000"/>
              <a:gd name="connsiteY0" fmla="*/ 19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0 w 10000"/>
              <a:gd name="connsiteY3" fmla="*/ 10000 h 10000"/>
              <a:gd name="connsiteX4" fmla="*/ 3872 w 10000"/>
              <a:gd name="connsiteY4" fmla="*/ 19 h 10000"/>
              <a:gd name="connsiteX0" fmla="*/ 3872 w 10000"/>
              <a:gd name="connsiteY0" fmla="*/ 19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3872 w 10000"/>
              <a:gd name="connsiteY4" fmla="*/ 19 h 10000"/>
              <a:gd name="connsiteX0" fmla="*/ 3872 w 10000"/>
              <a:gd name="connsiteY0" fmla="*/ 0 h 9981"/>
              <a:gd name="connsiteX1" fmla="*/ 10000 w 10000"/>
              <a:gd name="connsiteY1" fmla="*/ 0 h 9981"/>
              <a:gd name="connsiteX2" fmla="*/ 9975 w 10000"/>
              <a:gd name="connsiteY2" fmla="*/ 9981 h 9981"/>
              <a:gd name="connsiteX3" fmla="*/ 0 w 10000"/>
              <a:gd name="connsiteY3" fmla="*/ 9981 h 9981"/>
              <a:gd name="connsiteX4" fmla="*/ 3872 w 10000"/>
              <a:gd name="connsiteY4" fmla="*/ 0 h 9981"/>
              <a:gd name="connsiteX0" fmla="*/ 2077 w 10000"/>
              <a:gd name="connsiteY0" fmla="*/ 0 h 10019"/>
              <a:gd name="connsiteX1" fmla="*/ 10000 w 10000"/>
              <a:gd name="connsiteY1" fmla="*/ 19 h 10019"/>
              <a:gd name="connsiteX2" fmla="*/ 9975 w 10000"/>
              <a:gd name="connsiteY2" fmla="*/ 10019 h 10019"/>
              <a:gd name="connsiteX3" fmla="*/ 0 w 10000"/>
              <a:gd name="connsiteY3" fmla="*/ 10019 h 10019"/>
              <a:gd name="connsiteX4" fmla="*/ 2077 w 10000"/>
              <a:gd name="connsiteY4" fmla="*/ 0 h 10019"/>
              <a:gd name="connsiteX0" fmla="*/ 2077 w 10000"/>
              <a:gd name="connsiteY0" fmla="*/ 0 h 10019"/>
              <a:gd name="connsiteX1" fmla="*/ 10000 w 10000"/>
              <a:gd name="connsiteY1" fmla="*/ 0 h 10019"/>
              <a:gd name="connsiteX2" fmla="*/ 9975 w 10000"/>
              <a:gd name="connsiteY2" fmla="*/ 10019 h 10019"/>
              <a:gd name="connsiteX3" fmla="*/ 0 w 10000"/>
              <a:gd name="connsiteY3" fmla="*/ 10019 h 10019"/>
              <a:gd name="connsiteX4" fmla="*/ 2077 w 10000"/>
              <a:gd name="connsiteY4" fmla="*/ 0 h 10019"/>
              <a:gd name="connsiteX0" fmla="*/ 2000 w 9923"/>
              <a:gd name="connsiteY0" fmla="*/ 0 h 10019"/>
              <a:gd name="connsiteX1" fmla="*/ 9923 w 9923"/>
              <a:gd name="connsiteY1" fmla="*/ 0 h 10019"/>
              <a:gd name="connsiteX2" fmla="*/ 9898 w 9923"/>
              <a:gd name="connsiteY2" fmla="*/ 10019 h 10019"/>
              <a:gd name="connsiteX3" fmla="*/ 0 w 9923"/>
              <a:gd name="connsiteY3" fmla="*/ 10019 h 10019"/>
              <a:gd name="connsiteX4" fmla="*/ 2000 w 9923"/>
              <a:gd name="connsiteY4" fmla="*/ 0 h 10019"/>
              <a:gd name="connsiteX0" fmla="*/ 1962 w 10000"/>
              <a:gd name="connsiteY0" fmla="*/ 17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17 h 10000"/>
              <a:gd name="connsiteX0" fmla="*/ 1962 w 10000"/>
              <a:gd name="connsiteY0" fmla="*/ 0 h 9983"/>
              <a:gd name="connsiteX1" fmla="*/ 10000 w 10000"/>
              <a:gd name="connsiteY1" fmla="*/ 34 h 9983"/>
              <a:gd name="connsiteX2" fmla="*/ 9975 w 10000"/>
              <a:gd name="connsiteY2" fmla="*/ 9983 h 9983"/>
              <a:gd name="connsiteX3" fmla="*/ 0 w 10000"/>
              <a:gd name="connsiteY3" fmla="*/ 9983 h 9983"/>
              <a:gd name="connsiteX4" fmla="*/ 1962 w 10000"/>
              <a:gd name="connsiteY4" fmla="*/ 0 h 9983"/>
              <a:gd name="connsiteX0" fmla="*/ 1962 w 10000"/>
              <a:gd name="connsiteY0" fmla="*/ 0 h 10000"/>
              <a:gd name="connsiteX1" fmla="*/ 10000 w 10000"/>
              <a:gd name="connsiteY1" fmla="*/ 17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6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23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0 h 10000"/>
              <a:gd name="connsiteX2" fmla="*/ 9990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85 w 10023"/>
              <a:gd name="connsiteY0" fmla="*/ 0 h 10011"/>
              <a:gd name="connsiteX1" fmla="*/ 10023 w 10023"/>
              <a:gd name="connsiteY1" fmla="*/ 0 h 10011"/>
              <a:gd name="connsiteX2" fmla="*/ 10013 w 10023"/>
              <a:gd name="connsiteY2" fmla="*/ 10000 h 10011"/>
              <a:gd name="connsiteX3" fmla="*/ 0 w 10023"/>
              <a:gd name="connsiteY3" fmla="*/ 10011 h 10011"/>
              <a:gd name="connsiteX4" fmla="*/ 1985 w 10023"/>
              <a:gd name="connsiteY4" fmla="*/ 0 h 10011"/>
              <a:gd name="connsiteX0" fmla="*/ 1985 w 10023"/>
              <a:gd name="connsiteY0" fmla="*/ 0 h 10005"/>
              <a:gd name="connsiteX1" fmla="*/ 10023 w 10023"/>
              <a:gd name="connsiteY1" fmla="*/ 0 h 10005"/>
              <a:gd name="connsiteX2" fmla="*/ 10013 w 10023"/>
              <a:gd name="connsiteY2" fmla="*/ 10000 h 10005"/>
              <a:gd name="connsiteX3" fmla="*/ 0 w 10023"/>
              <a:gd name="connsiteY3" fmla="*/ 10005 h 10005"/>
              <a:gd name="connsiteX4" fmla="*/ 1985 w 10023"/>
              <a:gd name="connsiteY4" fmla="*/ 0 h 10005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00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39"/>
              <a:gd name="connsiteX1" fmla="*/ 10031 w 10031"/>
              <a:gd name="connsiteY1" fmla="*/ 0 h 10039"/>
              <a:gd name="connsiteX2" fmla="*/ 10021 w 10031"/>
              <a:gd name="connsiteY2" fmla="*/ 10039 h 10039"/>
              <a:gd name="connsiteX3" fmla="*/ 0 w 10031"/>
              <a:gd name="connsiteY3" fmla="*/ 10016 h 10039"/>
              <a:gd name="connsiteX4" fmla="*/ 1993 w 10031"/>
              <a:gd name="connsiteY4" fmla="*/ 0 h 10039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6 h 10016"/>
              <a:gd name="connsiteX3" fmla="*/ 0 w 10031"/>
              <a:gd name="connsiteY3" fmla="*/ 10016 h 10016"/>
              <a:gd name="connsiteX4" fmla="*/ 1993 w 10031"/>
              <a:gd name="connsiteY4" fmla="*/ 0 h 1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1" h="10016">
                <a:moveTo>
                  <a:pt x="1993" y="0"/>
                </a:moveTo>
                <a:lnTo>
                  <a:pt x="10031" y="0"/>
                </a:lnTo>
                <a:cubicBezTo>
                  <a:pt x="10023" y="3339"/>
                  <a:pt x="10029" y="6677"/>
                  <a:pt x="10021" y="10016"/>
                </a:cubicBezTo>
                <a:lnTo>
                  <a:pt x="0" y="10016"/>
                </a:lnTo>
                <a:lnTo>
                  <a:pt x="1993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tIns="182880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to Add Picture 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29" y="6056416"/>
            <a:ext cx="2201529" cy="538059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>
            <a:off x="-4741" y="5787189"/>
            <a:ext cx="8089962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7"/>
          <p:cNvSpPr>
            <a:spLocks noGrp="1"/>
          </p:cNvSpPr>
          <p:nvPr>
            <p:ph type="body" sz="quarter" idx="4294967295"/>
          </p:nvPr>
        </p:nvSpPr>
        <p:spPr>
          <a:xfrm>
            <a:off x="790627" y="2012162"/>
            <a:ext cx="6499225" cy="20256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90627" y="1519916"/>
            <a:ext cx="6499225" cy="3746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 algn="l"/>
            <a:r>
              <a:rPr lang="en-US" sz="2000"/>
              <a:t>Edit Master text styles</a:t>
            </a:r>
          </a:p>
        </p:txBody>
      </p:sp>
      <p:sp>
        <p:nvSpPr>
          <p:cNvPr id="18" name="Text Placeholder 9"/>
          <p:cNvSpPr txBox="1">
            <a:spLocks/>
          </p:cNvSpPr>
          <p:nvPr userDrawn="1"/>
        </p:nvSpPr>
        <p:spPr>
          <a:xfrm>
            <a:off x="790627" y="4284475"/>
            <a:ext cx="6499225" cy="12334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790575" y="4271963"/>
            <a:ext cx="6499225" cy="12461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/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552" y="6000853"/>
            <a:ext cx="2201529" cy="538059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38200" y="2310606"/>
            <a:ext cx="2260600" cy="2025650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706813" y="2360612"/>
            <a:ext cx="6499225" cy="202565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 typeface="Arial" panose="020B0604020202020204" pitchFamily="34" charset="0"/>
              <a:buNone/>
              <a:tabLst/>
              <a:defRPr u="sng" baseline="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3706813" y="1838324"/>
            <a:ext cx="6499225" cy="47228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Tx/>
              <a:buNone/>
              <a:tabLst/>
              <a:defRPr sz="2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</p:spTree>
    <p:extLst/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extra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552" y="6000853"/>
            <a:ext cx="2201529" cy="538059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38200" y="2310606"/>
            <a:ext cx="2260600" cy="2025650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706813" y="2310606"/>
            <a:ext cx="6499225" cy="202565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 typeface="Arial" panose="020B0604020202020204" pitchFamily="34" charset="0"/>
              <a:buNone/>
              <a:tabLst/>
              <a:defRPr u="sng" baseline="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Thank You!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3706813" y="1838325"/>
            <a:ext cx="6499225" cy="37465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  <a:p>
            <a:pPr marL="0" marR="0" lvl="1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Tx/>
              <a:buNone/>
              <a:tabLst/>
              <a:defRPr/>
            </a:pPr>
            <a:r>
              <a:rPr lang="en-US"/>
              <a:t>Second level</a:t>
            </a:r>
          </a:p>
        </p:txBody>
      </p:sp>
      <p:sp>
        <p:nvSpPr>
          <p:cNvPr id="12" name="Text Placeholder 9"/>
          <p:cNvSpPr txBox="1">
            <a:spLocks/>
          </p:cNvSpPr>
          <p:nvPr userDrawn="1"/>
        </p:nvSpPr>
        <p:spPr>
          <a:xfrm>
            <a:off x="3492090" y="4551810"/>
            <a:ext cx="5748337" cy="12334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098800" y="4433887"/>
            <a:ext cx="6120605" cy="1289439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/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 sz="2800"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 sz="2800">
                <a:solidFill>
                  <a:schemeClr val="tx1">
                    <a:lumMod val="50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5354535" cy="16002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666272" y="457201"/>
            <a:ext cx="4767775" cy="4891548"/>
          </a:xfrm>
          <a:solidFill>
            <a:schemeClr val="bg1">
              <a:lumMod val="95000"/>
            </a:schemeClr>
          </a:solidFill>
        </p:spPr>
        <p:txBody>
          <a:bodyPr tIns="1005840" anchor="ctr" anchorCtr="0">
            <a:normAutofit/>
          </a:bodyPr>
          <a:lstStyle>
            <a:lvl1pPr marL="0" indent="0" algn="ctr">
              <a:buNone/>
              <a:defRPr sz="1800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354535" cy="329134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Option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3388179" cy="6858000"/>
          </a:xfrm>
          <a:prstGeom prst="rect">
            <a:avLst/>
          </a:prstGeom>
          <a:solidFill>
            <a:srgbClr val="444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99" y="5970676"/>
            <a:ext cx="2325000" cy="568236"/>
          </a:xfrm>
          <a:prstGeom prst="rect">
            <a:avLst/>
          </a:prstGeom>
        </p:spPr>
      </p:pic>
      <p:sp>
        <p:nvSpPr>
          <p:cNvPr id="8" name="Title 6"/>
          <p:cNvSpPr>
            <a:spLocks noGrp="1"/>
          </p:cNvSpPr>
          <p:nvPr>
            <p:ph type="title"/>
          </p:nvPr>
        </p:nvSpPr>
        <p:spPr>
          <a:xfrm>
            <a:off x="3842657" y="2945267"/>
            <a:ext cx="7903029" cy="967466"/>
          </a:xfrm>
        </p:spPr>
        <p:txBody>
          <a:bodyPr>
            <a:normAutofit/>
          </a:bodyPr>
          <a:lstStyle/>
          <a:p>
            <a:pPr algn="ctr"/>
            <a:r>
              <a:rPr lang="en-US" sz="4400"/>
              <a:t>Click to edit Master title style</a:t>
            </a:r>
          </a:p>
        </p:txBody>
      </p:sp>
      <p:sp>
        <p:nvSpPr>
          <p:cNvPr id="9" name="Content Placeholder 7"/>
          <p:cNvSpPr>
            <a:spLocks noGrp="1"/>
          </p:cNvSpPr>
          <p:nvPr>
            <p:ph idx="1" hasCustomPrompt="1"/>
          </p:nvPr>
        </p:nvSpPr>
        <p:spPr>
          <a:xfrm>
            <a:off x="185057" y="1252198"/>
            <a:ext cx="2939143" cy="4554241"/>
          </a:xfrm>
        </p:spPr>
        <p:txBody>
          <a:bodyPr/>
          <a:lstStyle>
            <a:lvl1pPr marL="0" indent="0">
              <a:buFontTx/>
              <a:buNone/>
              <a:defRPr u="none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fontAlgn="base">
              <a:lnSpc>
                <a:spcPct val="110000"/>
              </a:lnSpc>
              <a:spcAft>
                <a:spcPts val="1200"/>
              </a:spcAft>
            </a:pPr>
            <a:r>
              <a:rPr lang="en-US">
                <a:solidFill>
                  <a:schemeClr val="bg1"/>
                </a:solidFill>
              </a:rPr>
              <a:t>Stay Connected</a:t>
            </a:r>
          </a:p>
          <a:p>
            <a:pPr fontAlgn="base">
              <a:lnSpc>
                <a:spcPct val="100000"/>
              </a:lnSpc>
            </a:pPr>
            <a:r>
              <a:rPr lang="en-US" sz="1800" err="1">
                <a:solidFill>
                  <a:schemeClr val="bg1"/>
                </a:solidFill>
              </a:rPr>
              <a:t>AgileThought</a:t>
            </a:r>
            <a:endParaRPr lang="en-US" sz="1800">
              <a:solidFill>
                <a:schemeClr val="bg1"/>
              </a:solidFill>
            </a:endParaRPr>
          </a:p>
          <a:p>
            <a:pPr fontAlgn="base">
              <a:lnSpc>
                <a:spcPct val="100000"/>
              </a:lnSpc>
            </a:pPr>
            <a:r>
              <a:rPr lang="en-US" sz="1400">
                <a:solidFill>
                  <a:srgbClr val="A1A9AD"/>
                </a:solidFill>
              </a:rPr>
              <a:t>2502 N. Rocky Point Dr. Suite 900</a:t>
            </a:r>
          </a:p>
          <a:p>
            <a:pPr fontAlgn="base">
              <a:lnSpc>
                <a:spcPct val="100000"/>
              </a:lnSpc>
            </a:pPr>
            <a:r>
              <a:rPr lang="en-US" sz="1400">
                <a:solidFill>
                  <a:srgbClr val="A1A9AD"/>
                </a:solidFill>
              </a:rPr>
              <a:t>Tampa, FL 33607</a:t>
            </a:r>
          </a:p>
          <a:p>
            <a:pPr fontAlgn="base">
              <a:lnSpc>
                <a:spcPct val="100000"/>
              </a:lnSpc>
            </a:pPr>
            <a:r>
              <a:rPr lang="en-US" sz="1400">
                <a:solidFill>
                  <a:srgbClr val="A1A9AD"/>
                </a:solidFill>
              </a:rPr>
              <a:t>877-514-9180</a:t>
            </a:r>
          </a:p>
          <a:p>
            <a:pPr fontAlgn="base">
              <a:lnSpc>
                <a:spcPct val="100000"/>
              </a:lnSpc>
            </a:pPr>
            <a:r>
              <a:rPr lang="en-US" sz="1400">
                <a:solidFill>
                  <a:srgbClr val="A1A9AD"/>
                </a:solidFill>
                <a:hlinkClick r:id="rId3"/>
              </a:rPr>
              <a:t>agilethought.com</a:t>
            </a:r>
            <a:endParaRPr lang="en-US" sz="1400">
              <a:solidFill>
                <a:srgbClr val="A1A9AD"/>
              </a:solidFill>
            </a:endParaRPr>
          </a:p>
          <a:p>
            <a:pPr fontAlgn="base">
              <a:lnSpc>
                <a:spcPct val="100000"/>
              </a:lnSpc>
            </a:pPr>
            <a:r>
              <a:rPr lang="en-US" sz="1400">
                <a:solidFill>
                  <a:srgbClr val="A1A9AD"/>
                </a:solidFill>
                <a:hlinkClick r:id="rId4"/>
              </a:rPr>
              <a:t>sales@agilethought.com</a:t>
            </a:r>
            <a:r>
              <a:rPr lang="en-US" sz="1400">
                <a:solidFill>
                  <a:srgbClr val="A1A9AD"/>
                </a:solidFill>
              </a:rPr>
              <a:t> </a:t>
            </a:r>
          </a:p>
          <a:p>
            <a:pPr fontAlgn="base">
              <a:lnSpc>
                <a:spcPct val="100000"/>
              </a:lnSpc>
            </a:pPr>
            <a:r>
              <a:rPr lang="en-US" sz="1400">
                <a:solidFill>
                  <a:srgbClr val="A1A9AD"/>
                </a:solidFill>
                <a:hlinkClick r:id="rId5"/>
              </a:rPr>
              <a:t>LinkedIn</a:t>
            </a:r>
            <a:endParaRPr lang="en-US" sz="1400">
              <a:solidFill>
                <a:srgbClr val="A1A9AD"/>
              </a:solidFill>
            </a:endParaRPr>
          </a:p>
          <a:p>
            <a:endParaRPr lang="en-US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29876" y="6356350"/>
            <a:ext cx="206166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0" y="6356350"/>
            <a:ext cx="3427105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agilethought.com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97274" y="6356350"/>
            <a:ext cx="206166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97F409-84A2-4024-A678-6B1279FCE98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771842" y="501650"/>
            <a:ext cx="3751263" cy="2143125"/>
          </a:xfrm>
        </p:spPr>
        <p:txBody>
          <a:bodyPr vert="horz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/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33382" y="2383914"/>
            <a:ext cx="5783035" cy="808603"/>
          </a:xfrm>
        </p:spPr>
        <p:txBody>
          <a:bodyPr>
            <a:norm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Type Presentation Title Here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33388" y="3258960"/>
            <a:ext cx="4991019" cy="414337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>
              <a:defRPr>
                <a:solidFill>
                  <a:srgbClr val="5D8AB4"/>
                </a:solidFill>
                <a:latin typeface="+mj-lt"/>
              </a:defRPr>
            </a:lvl2pPr>
            <a:lvl3pPr>
              <a:defRPr>
                <a:solidFill>
                  <a:srgbClr val="5D8AB4"/>
                </a:solidFill>
                <a:latin typeface="+mj-lt"/>
              </a:defRPr>
            </a:lvl3pPr>
            <a:lvl4pPr>
              <a:defRPr>
                <a:solidFill>
                  <a:srgbClr val="5D8AB4"/>
                </a:solidFill>
                <a:latin typeface="+mj-lt"/>
              </a:defRPr>
            </a:lvl4pPr>
            <a:lvl5pPr>
              <a:defRPr>
                <a:solidFill>
                  <a:srgbClr val="5D8AB4"/>
                </a:solidFill>
                <a:latin typeface="+mj-lt"/>
              </a:defRPr>
            </a:lvl5pPr>
          </a:lstStyle>
          <a:p>
            <a:pPr lvl="0"/>
            <a:r>
              <a:rPr lang="en-US"/>
              <a:t>Presented By ____  |  Date</a:t>
            </a:r>
          </a:p>
        </p:txBody>
      </p:sp>
    </p:spTree>
    <p:extLst/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313281-0117-8E42-9B7B-86E8799187E9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2837C9-A170-9C48-BBC3-77B725DEE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0898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0EE9D-9507-43E7-A4EB-D1B731AF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95D65E-BFDF-4F73-A5FB-E44BBED56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543B9-19A8-4F47-AC43-B4D70FF13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09FC3-8431-4166-8D7B-70A947BA7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767AD6-F61D-42D2-8E55-EFAD9079C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493197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D1556-F5F5-4EEC-A305-E90108DA3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17350-A96D-4114-901F-2C881B07D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DCD6B-8428-4C08-A161-55147B3EF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BCBEC-210B-44D2-A65B-E735A9ED5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9D984-C84B-40B0-A3D7-D2752149C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19109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D8B7E-3A94-4EFC-AD4E-DB02A1126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0C164-2AAB-4EB1-A63C-3E0A9E2F0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DC25A-5604-4CF7-9117-EFDBBE04D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64DB2-B7C7-4863-985E-DEEE6B4F9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F861C-3A49-4B1A-B595-2328F0550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272601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D23BC-C799-46D9-8594-9829B639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B3158-1E26-4388-8B6D-6CE020D7D3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081344-3679-472A-9C36-9C924BECB5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3420EA-4717-4379-98D9-0D4C0F611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000A34-6473-4F2A-B11D-6F0F510AA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08965-8E8C-479D-98FC-28D0AA34C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728498"/>
      </p:ext>
    </p:extLst>
  </p:cSld>
  <p:clrMapOvr>
    <a:masterClrMapping/>
  </p:clrMapOvr>
  <p:transition spd="med">
    <p:pull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600A1-60B1-4E03-BB36-9AF0D188A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5F1F4-270B-46F9-B636-88CFDA948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4291EC-3840-459A-8BEA-E2B7667312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55E73E-F11D-410C-9825-F097E47E8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1A8457-A546-489A-A0A2-60FA6F6B89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F3DC2E-6196-4710-8C26-9AC119D50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0875A5-382B-4DD7-8E40-1D4DB43B2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BD4B54-DEE2-4B05-AFBA-A8814B8B7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196494"/>
      </p:ext>
    </p:extLst>
  </p:cSld>
  <p:clrMapOvr>
    <a:masterClrMapping/>
  </p:clrMapOvr>
  <p:transition spd="med">
    <p:pull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EBB08-5891-4D6F-9F1E-FD049F10F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8B6EB8-0F8A-484A-9A5E-BC20E9C4F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84DC6-0BB3-4CB3-B043-F4515A6E2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A84C7F-87D2-4BC9-B54B-22EE66551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950322"/>
      </p:ext>
    </p:extLst>
  </p:cSld>
  <p:clrMapOvr>
    <a:masterClrMapping/>
  </p:clrMapOvr>
  <p:transition spd="med">
    <p:pull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F5E37B-8EA8-421E-9F94-3BD5CC51B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09B0E5-06A0-45C0-A270-7EAAE79E3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97BB2-5C20-4A7A-B728-63875C84D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16744"/>
      </p:ext>
    </p:extLst>
  </p:cSld>
  <p:clrMapOvr>
    <a:masterClrMapping/>
  </p:clrMapOvr>
  <p:transition spd="med">
    <p:pull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3E252-4869-408E-9F86-3B6F4FA77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B97FD9-BF5B-4029-8D70-1A8D3E6529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9C216B-E70D-4DEF-9662-1BCC4C6FD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607B37-B1E1-463B-A692-CAEC04BF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EB6955-A102-4CDB-A4FE-96B53AC45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7F8A5-D6CC-4978-83FC-B8AEDED27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97845"/>
      </p:ext>
    </p:extLst>
  </p:cSld>
  <p:clrMapOvr>
    <a:masterClrMapping/>
  </p:clrMapOvr>
  <p:transition spd="med">
    <p:pull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53975-4B5B-4787-B7F6-878E78273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3C5D9E-7425-4492-AA76-DB2F592426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351DB2-75CE-4BB6-A129-05AC90AD6E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5887BA-0DBD-4AE4-9B5A-DE6265223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53A5D-52C9-4C5A-80EF-8D620A52C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F0CF4-7E15-405D-B290-9C9D1D07C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51852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28BD5-31B9-4F4D-97EB-FDF9AA1B0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93958D-0680-4609-BBEA-428EACCEBE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4D80E-1283-4EBD-B47A-1834D40CB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01BB7-C074-4EFF-8052-DAC2F547A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85B52-D95D-4A62-AA71-A30038000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85119"/>
      </p:ext>
    </p:extLst>
  </p:cSld>
  <p:clrMapOvr>
    <a:masterClrMapping/>
  </p:clrMapOvr>
  <p:transition spd="med">
    <p:pull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029AA9-3FD7-4C7B-83EC-1BCD845E6F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73D4BF-B735-4FD0-B314-5E531B848F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CEB3C-E54E-4827-9E78-7D242EA46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EC3E1-EEF9-4AC2-B55E-7FEB0B61E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5B482-C688-42E8-9AFF-5C8D132E3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38766"/>
      </p:ext>
    </p:extLst>
  </p:cSld>
  <p:clrMapOvr>
    <a:masterClrMapping/>
  </p:clrMapOvr>
  <p:transition spd="med">
    <p:pull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 Title Section">
    <p:bg>
      <p:bgPr>
        <a:solidFill>
          <a:srgbClr val="444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0" y="5784351"/>
            <a:ext cx="12192000" cy="0"/>
          </a:xfrm>
          <a:prstGeom prst="line">
            <a:avLst/>
          </a:prstGeom>
          <a:ln>
            <a:solidFill>
              <a:srgbClr val="444B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68643" y="3171824"/>
            <a:ext cx="7936020" cy="703489"/>
          </a:xfrm>
          <a:solidFill>
            <a:srgbClr val="444B5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4000" baseline="0">
                <a:solidFill>
                  <a:srgbClr val="E1E1E1"/>
                </a:solidFill>
              </a:defRPr>
            </a:lvl1pPr>
          </a:lstStyle>
          <a:p>
            <a:pPr lvl="0"/>
            <a:r>
              <a:rPr lang="en-US"/>
              <a:t>Sub Title Section | Sub Title Description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5270090"/>
            <a:ext cx="12192000" cy="698091"/>
          </a:xfrm>
          <a:prstGeom prst="rect">
            <a:avLst/>
          </a:prstGeom>
          <a:solidFill>
            <a:srgbClr val="444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633161"/>
      </p:ext>
    </p:extLst>
  </p:cSld>
  <p:clrMapOvr>
    <a:masterClrMapping/>
  </p:clrMapOvr>
  <p:transition spd="med">
    <p:pull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Slide">
    <p:bg>
      <p:bgPr>
        <a:solidFill>
          <a:srgbClr val="444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413551" y="6000853"/>
            <a:ext cx="2201530" cy="538060"/>
          </a:xfrm>
          <a:prstGeom prst="rect">
            <a:avLst/>
          </a:prstGeom>
          <a:ln w="12700">
            <a:miter lim="400000"/>
          </a:ln>
        </p:spPr>
      </p:pic>
      <p:sp>
        <p:nvSpPr>
          <p:cNvPr id="663" name="Straight Connector 7"/>
          <p:cNvSpPr/>
          <p:nvPr/>
        </p:nvSpPr>
        <p:spPr>
          <a:xfrm>
            <a:off x="-5713" y="5787189"/>
            <a:ext cx="12197713" cy="1"/>
          </a:xfrm>
          <a:prstGeom prst="line">
            <a:avLst/>
          </a:prstGeom>
          <a:ln w="3175">
            <a:solidFill>
              <a:srgbClr val="F2F2F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4" name="Rectangle 7"/>
          <p:cNvSpPr/>
          <p:nvPr/>
        </p:nvSpPr>
        <p:spPr>
          <a:xfrm>
            <a:off x="7077694" y="262783"/>
            <a:ext cx="5114307" cy="6428964"/>
          </a:xfrm>
          <a:prstGeom prst="rect">
            <a:avLst/>
          </a:prstGeom>
          <a:solidFill>
            <a:srgbClr val="444B5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5" name="Picture Placeholder 5"/>
          <p:cNvSpPr>
            <a:spLocks noGrp="1"/>
          </p:cNvSpPr>
          <p:nvPr>
            <p:ph type="pic" sz="half" idx="13"/>
          </p:nvPr>
        </p:nvSpPr>
        <p:spPr>
          <a:xfrm>
            <a:off x="7940841" y="5712"/>
            <a:ext cx="4243442" cy="6852289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pic>
        <p:nvPicPr>
          <p:cNvPr id="666" name="Picture 10" descr="Pictur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8929" y="6056415"/>
            <a:ext cx="2201529" cy="538060"/>
          </a:xfrm>
          <a:prstGeom prst="rect">
            <a:avLst/>
          </a:prstGeom>
          <a:ln w="12700">
            <a:miter lim="400000"/>
          </a:ln>
        </p:spPr>
      </p:pic>
      <p:sp>
        <p:nvSpPr>
          <p:cNvPr id="667" name="Title Text"/>
          <p:cNvSpPr txBox="1">
            <a:spLocks noGrp="1"/>
          </p:cNvSpPr>
          <p:nvPr>
            <p:ph type="title"/>
          </p:nvPr>
        </p:nvSpPr>
        <p:spPr>
          <a:xfrm>
            <a:off x="717228" y="1664055"/>
            <a:ext cx="7776838" cy="2560321"/>
          </a:xfrm>
          <a:prstGeom prst="rect">
            <a:avLst/>
          </a:prstGeom>
        </p:spPr>
        <p:txBody>
          <a:bodyPr anchor="t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668" name="Flowchart: Manual Input 10"/>
          <p:cNvSpPr/>
          <p:nvPr/>
        </p:nvSpPr>
        <p:spPr>
          <a:xfrm rot="5400000" flipH="1">
            <a:off x="1478092" y="-1215314"/>
            <a:ext cx="512226" cy="34684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8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1088"/>
                </a:lnTo>
                <a:close/>
              </a:path>
            </a:pathLst>
          </a:custGeom>
          <a:solidFill>
            <a:srgbClr val="FFA12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69" name="Straight Connector 14"/>
          <p:cNvSpPr/>
          <p:nvPr/>
        </p:nvSpPr>
        <p:spPr>
          <a:xfrm>
            <a:off x="-4742" y="5787189"/>
            <a:ext cx="8089964" cy="1"/>
          </a:xfrm>
          <a:prstGeom prst="line">
            <a:avLst/>
          </a:prstGeom>
          <a:ln w="6350">
            <a:solidFill>
              <a:srgbClr val="768186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575155" y="5787189"/>
            <a:ext cx="5207001" cy="409576"/>
          </a:xfrm>
          <a:prstGeom prst="rect">
            <a:avLst/>
          </a:prstGeom>
        </p:spPr>
        <p:txBody>
          <a:bodyPr/>
          <a:lstStyle>
            <a:lvl1pPr marL="0" indent="0" algn="r">
              <a:buClrTx/>
              <a:buSzTx/>
              <a:buFontTx/>
              <a:buNone/>
              <a:defRPr sz="2400" spc="150">
                <a:solidFill>
                  <a:srgbClr val="DADDDE"/>
                </a:solidFill>
              </a:defRPr>
            </a:lvl1pPr>
            <a:lvl2pPr marL="0" indent="457200" algn="r">
              <a:buClrTx/>
              <a:buSzTx/>
              <a:buFontTx/>
              <a:buNone/>
              <a:defRPr sz="2400" spc="150">
                <a:solidFill>
                  <a:srgbClr val="DADDDE"/>
                </a:solidFill>
              </a:defRPr>
            </a:lvl2pPr>
            <a:lvl3pPr marL="0" indent="914400" algn="r">
              <a:buClrTx/>
              <a:buSzTx/>
              <a:buFontTx/>
              <a:buNone/>
              <a:defRPr sz="2400" spc="150">
                <a:solidFill>
                  <a:srgbClr val="DADDDE"/>
                </a:solidFill>
              </a:defRPr>
            </a:lvl3pPr>
            <a:lvl4pPr marL="0" indent="1371600" algn="r">
              <a:buClrTx/>
              <a:buSzTx/>
              <a:buFontTx/>
              <a:buNone/>
              <a:defRPr sz="2400" spc="150">
                <a:solidFill>
                  <a:srgbClr val="DADDDE"/>
                </a:solidFill>
              </a:defRPr>
            </a:lvl4pPr>
            <a:lvl5pPr marL="0" indent="1828800" algn="r">
              <a:buClrTx/>
              <a:buSzTx/>
              <a:buFontTx/>
              <a:buNone/>
              <a:defRPr sz="2400" spc="150">
                <a:solidFill>
                  <a:srgbClr val="DADDD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1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28612" y="263525"/>
            <a:ext cx="2960689" cy="511175"/>
          </a:xfrm>
          <a:prstGeom prst="rect">
            <a:avLst/>
          </a:prstGeom>
        </p:spPr>
        <p:txBody>
          <a:bodyPr/>
          <a:lstStyle/>
          <a:p>
            <a:pPr marL="0" indent="0" algn="ctr">
              <a:buClrTx/>
              <a:buSzTx/>
              <a:buFontTx/>
              <a:buNone/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9314827"/>
      </p:ext>
    </p:extLst>
  </p:cSld>
  <p:clrMapOvr>
    <a:masterClrMapping/>
  </p:clrMapOvr>
  <p:transition spd="med">
    <p:pull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lumn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413551" y="6000853"/>
            <a:ext cx="2201530" cy="538060"/>
          </a:xfrm>
          <a:prstGeom prst="rect">
            <a:avLst/>
          </a:prstGeom>
          <a:ln w="12700">
            <a:miter lim="400000"/>
          </a:ln>
        </p:spPr>
      </p:pic>
      <p:sp>
        <p:nvSpPr>
          <p:cNvPr id="652" name="Straight Connector 7"/>
          <p:cNvSpPr/>
          <p:nvPr/>
        </p:nvSpPr>
        <p:spPr>
          <a:xfrm>
            <a:off x="-5713" y="5787189"/>
            <a:ext cx="12197713" cy="1"/>
          </a:xfrm>
          <a:prstGeom prst="line">
            <a:avLst/>
          </a:prstGeom>
          <a:ln w="3175">
            <a:solidFill>
              <a:srgbClr val="F2F2F2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54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376893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6308553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rgbClr val="5E8AB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 sz="2800"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 sz="28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 sz="2800"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 sz="28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 Column w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rgbClr val="F89D2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 sz="2800"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 sz="28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rgbClr val="F89D2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 sz="2800"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 sz="28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E8AB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76893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768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E8AB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376893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359525" y="1825830"/>
            <a:ext cx="4994275" cy="3768725"/>
          </a:xfrm>
          <a:solidFill>
            <a:schemeClr val="bg1">
              <a:lumMod val="95000"/>
            </a:schemeClr>
          </a:solidFill>
        </p:spPr>
        <p:txBody>
          <a:bodyPr anchor="t" anchorCtr="0"/>
          <a:lstStyle>
            <a:lvl1pPr marL="0" indent="0" algn="l">
              <a:buNone/>
              <a:defRPr baseline="0"/>
            </a:lvl1pPr>
          </a:lstStyle>
          <a:p>
            <a:r>
              <a:rPr lang="en-US"/>
              <a:t>Click to add picture</a:t>
            </a:r>
          </a:p>
          <a:p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3568308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FontTx/>
              <a:buNone/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 marL="914400" indent="0">
              <a:buFontTx/>
              <a:buNone/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 marL="1371600" indent="0">
              <a:buFontTx/>
              <a:buNone/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 marL="1828800" indent="0">
              <a:buFontTx/>
              <a:buNone/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/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5713" y="5787189"/>
            <a:ext cx="12197713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8891239" y="5374888"/>
            <a:ext cx="3166946" cy="13465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/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3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552" y="6000853"/>
            <a:ext cx="2201529" cy="538059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CB2FDA73-91A0-4154-A2C0-7C818A31AD6F}" type="datetimeFigureOut">
              <a:rPr lang="en-US" smtClean="0"/>
              <a:pPr/>
              <a:t>4/6/2019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68C241AE-3269-429C-9C46-D35097C1D6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152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1" r:id="rId20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5E8AB4"/>
          </a:solidFill>
          <a:latin typeface="Calibri Light" panose="020F0302020204030204" pitchFamily="34" charset="0"/>
          <a:ea typeface="+mj-ea"/>
          <a:cs typeface="Calibri Light" panose="020F030202020403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rgbClr val="F89D2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</a:schemeClr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rgbClr val="F89D2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</a:schemeClr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rgbClr val="F89D2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</a:schemeClr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rgbClr val="F89D2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</a:schemeClr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rgbClr val="F89D2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</a:schemeClr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BA308E-7C56-4999-9308-946F84E51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0C24CF-5B34-48D0-AB91-7F42D8E3B7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66381-B5DC-4C33-B944-188E01E3F7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DB8EFC-F74D-45F0-AE3A-C725696AD51C}" type="datetimeFigureOut">
              <a:rPr lang="en-US" smtClean="0"/>
              <a:t>4/6/2019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64E7B-6C68-46E6-A9E6-C5D0441E30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50111-A6AB-4D41-8999-18755128C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0579A4-D4D8-4E74-88AE-A8017AF91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94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57" y="1979909"/>
            <a:ext cx="10065523" cy="1831993"/>
          </a:xfrm>
        </p:spPr>
        <p:txBody>
          <a:bodyPr>
            <a:normAutofit fontScale="90000"/>
          </a:bodyPr>
          <a:lstStyle/>
          <a:p>
            <a:r>
              <a:rPr lang="en-US" sz="6600" dirty="0"/>
              <a:t>Secure Software Development 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733843" y="5830740"/>
            <a:ext cx="8015437" cy="40957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2800" spc="0" dirty="0"/>
              <a:t>David Walker</a:t>
            </a:r>
            <a:endParaRPr lang="en-US" spc="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98959" y="265021"/>
            <a:ext cx="2960687" cy="51117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B1A3E83-0B64-774B-BC5F-B4CA8361D95F}"/>
              </a:ext>
            </a:extLst>
          </p:cNvPr>
          <p:cNvSpPr txBox="1">
            <a:spLocks/>
          </p:cNvSpPr>
          <p:nvPr/>
        </p:nvSpPr>
        <p:spPr>
          <a:xfrm>
            <a:off x="429757" y="2989328"/>
            <a:ext cx="7776838" cy="183199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r>
              <a:rPr lang="en-US" sz="4400" dirty="0">
                <a:solidFill>
                  <a:schemeClr val="bg1">
                    <a:lumMod val="6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 Introduction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48015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34721" y="365125"/>
            <a:ext cx="10419080" cy="1325563"/>
          </a:xfrm>
        </p:spPr>
        <p:txBody>
          <a:bodyPr/>
          <a:lstStyle/>
          <a:p>
            <a:r>
              <a:rPr lang="en-US" dirty="0"/>
              <a:t>INTEGRITY</a:t>
            </a:r>
            <a:br>
              <a:rPr lang="en-US" dirty="0"/>
            </a:br>
            <a:r>
              <a:rPr lang="en-US" sz="3200" dirty="0"/>
              <a:t>Who Can Modify the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34721" y="1805305"/>
            <a:ext cx="10322559" cy="23298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Integrity is the concept of preventing modification of information by unauthorized parties</a:t>
            </a:r>
          </a:p>
          <a:p>
            <a:r>
              <a:rPr lang="en-US" dirty="0"/>
              <a:t>Logically, quite similar to confidentiality, in that we determine who is allowed to modify a particular piece of data</a:t>
            </a:r>
            <a:endParaRPr lang="en-US" sz="20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E05FB68-23C0-4E66-9E09-1FBB9D2CD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2938309"/>
              </p:ext>
            </p:extLst>
          </p:nvPr>
        </p:nvGraphicFramePr>
        <p:xfrm>
          <a:off x="1005840" y="4013200"/>
          <a:ext cx="9169400" cy="18288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584700">
                  <a:extLst>
                    <a:ext uri="{9D8B030D-6E8A-4147-A177-3AD203B41FA5}">
                      <a16:colId xmlns:a16="http://schemas.microsoft.com/office/drawing/2014/main" val="3081550205"/>
                    </a:ext>
                  </a:extLst>
                </a:gridCol>
                <a:gridCol w="4584700">
                  <a:extLst>
                    <a:ext uri="{9D8B030D-6E8A-4147-A177-3AD203B41FA5}">
                      <a16:colId xmlns:a16="http://schemas.microsoft.com/office/drawing/2014/main" val="680305508"/>
                    </a:ext>
                  </a:extLst>
                </a:gridCol>
              </a:tblGrid>
              <a:tr h="35153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Who can change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930817"/>
                  </a:ext>
                </a:extLst>
              </a:tr>
              <a:tr h="35153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Public announcements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Marketing 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3210138"/>
                  </a:ext>
                </a:extLst>
              </a:tr>
              <a:tr h="35153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Company-wide announcements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Human Resources department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9816"/>
                  </a:ext>
                </a:extLst>
              </a:tr>
              <a:tr h="35153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List of administrators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Administrators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209098"/>
                  </a:ext>
                </a:extLst>
              </a:tr>
              <a:tr h="351536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Social security numbers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Payroll administrators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475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8822547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BF1C90-941D-4EE7-AEFA-A81049C3A9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AVAILABILITY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C95947-D7FB-4F86-AE71-89502D0DC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0137" y="1988368"/>
            <a:ext cx="3776619" cy="431613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08167854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AVAILABILITY</a:t>
            </a:r>
            <a:br>
              <a:rPr lang="en-US" dirty="0"/>
            </a:br>
            <a:r>
              <a:rPr lang="en-US" sz="3200" dirty="0"/>
              <a:t>Is the Data Available when it is Needed?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515600" cy="4504055"/>
          </a:xfrm>
        </p:spPr>
        <p:txBody>
          <a:bodyPr>
            <a:normAutofit/>
          </a:bodyPr>
          <a:lstStyle/>
          <a:p>
            <a:r>
              <a:rPr lang="en-US" dirty="0"/>
              <a:t>To be useful, data must be available at the critical times</a:t>
            </a:r>
          </a:p>
          <a:p>
            <a:endParaRPr lang="en-US" dirty="0"/>
          </a:p>
          <a:p>
            <a:r>
              <a:rPr lang="en-US" dirty="0"/>
              <a:t>Availability could include:</a:t>
            </a:r>
          </a:p>
          <a:p>
            <a:r>
              <a:rPr lang="en-US" dirty="0"/>
              <a:t>	Redundant systems</a:t>
            </a:r>
          </a:p>
          <a:p>
            <a:r>
              <a:rPr lang="en-US" dirty="0"/>
              <a:t>	Resilient systems</a:t>
            </a:r>
          </a:p>
          <a:p>
            <a:r>
              <a:rPr lang="en-US" dirty="0"/>
              <a:t>	Backups</a:t>
            </a:r>
          </a:p>
          <a:p>
            <a:r>
              <a:rPr lang="en-US" dirty="0"/>
              <a:t>	Downloaded and/or Printed-out information</a:t>
            </a:r>
          </a:p>
        </p:txBody>
      </p:sp>
    </p:spTree>
    <p:extLst>
      <p:ext uri="{BB962C8B-B14F-4D97-AF65-F5344CB8AC3E}">
        <p14:creationId xmlns:p14="http://schemas.microsoft.com/office/powerpoint/2010/main" val="70466881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39D3D-D3B3-49D5-9805-1DC5AF55E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8501C-DF38-4F76-9BEB-0E8EBAC7C1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As we mentioned earlier, you probably already know this stuff, but by framing it in a </a:t>
            </a:r>
            <a:r>
              <a:rPr lang="en-US"/>
              <a:t>common language we </a:t>
            </a:r>
            <a:r>
              <a:rPr lang="en-US" dirty="0"/>
              <a:t>open the doors for better communication and consistent application of security-related concepts</a:t>
            </a:r>
          </a:p>
        </p:txBody>
      </p:sp>
    </p:spTree>
    <p:extLst>
      <p:ext uri="{BB962C8B-B14F-4D97-AF65-F5344CB8AC3E}">
        <p14:creationId xmlns:p14="http://schemas.microsoft.com/office/powerpoint/2010/main" val="1430219007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E95205-D84B-45A2-AA91-80012C054CB5}"/>
              </a:ext>
            </a:extLst>
          </p:cNvPr>
          <p:cNvSpPr txBox="1">
            <a:spLocks/>
          </p:cNvSpPr>
          <p:nvPr/>
        </p:nvSpPr>
        <p:spPr>
          <a:xfrm>
            <a:off x="2083419" y="365125"/>
            <a:ext cx="9270381" cy="1325563"/>
          </a:xfrm>
          <a:prstGeom prst="rect">
            <a:avLst/>
          </a:prstGeom>
        </p:spPr>
        <p:txBody>
          <a:bodyPr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AAA Concepts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A513D12-4342-4BC5-82C0-54BE3FB11858}"/>
              </a:ext>
            </a:extLst>
          </p:cNvPr>
          <p:cNvSpPr txBox="1">
            <a:spLocks/>
          </p:cNvSpPr>
          <p:nvPr/>
        </p:nvSpPr>
        <p:spPr>
          <a:xfrm>
            <a:off x="2232100" y="1825625"/>
            <a:ext cx="91217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5400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AUTHENTICATION</a:t>
            </a:r>
          </a:p>
          <a:p>
            <a:pPr marL="0" indent="0">
              <a:buNone/>
            </a:pPr>
            <a:r>
              <a:rPr lang="en-US" sz="5400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AUTHORIZATION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5400" dirty="0">
                <a:solidFill>
                  <a:srgbClr val="FFC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ACCOUNTING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45372739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DED5D5E-5FC9-415B-89BC-D912EA7E7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AUTHENTICATION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973CF70-185D-49CE-ABAD-934D1EA1C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466080" cy="2699382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1800" dirty="0"/>
              <a:t>Authentication is determining the unique person (or entity) that is using the application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Choose methods that provide the appropriate level of certainty for the application</a:t>
            </a:r>
          </a:p>
          <a:p>
            <a:r>
              <a:rPr lang="en-US" sz="1800" dirty="0"/>
              <a:t>Password</a:t>
            </a:r>
          </a:p>
          <a:p>
            <a:r>
              <a:rPr lang="en-US" sz="1800" dirty="0"/>
              <a:t>Biometric</a:t>
            </a:r>
          </a:p>
          <a:p>
            <a:r>
              <a:rPr lang="en-US" sz="1800" dirty="0"/>
              <a:t>Key card</a:t>
            </a:r>
          </a:p>
          <a:p>
            <a:r>
              <a:rPr lang="en-US" sz="1800" dirty="0"/>
              <a:t>One-time Passwords  </a:t>
            </a:r>
            <a:r>
              <a:rPr lang="en-US" sz="1800" dirty="0" err="1"/>
              <a:t>i.e</a:t>
            </a:r>
            <a:r>
              <a:rPr lang="en-US" sz="1800" dirty="0"/>
              <a:t> Microsoft Authenticator App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FA875B-4F9E-49B4-8B4C-D20882C26C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074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7D554EB-61D6-489F-80D4-02AD08B82D20}"/>
              </a:ext>
            </a:extLst>
          </p:cNvPr>
          <p:cNvSpPr txBox="1"/>
          <p:nvPr/>
        </p:nvSpPr>
        <p:spPr>
          <a:xfrm>
            <a:off x="762000" y="5406838"/>
            <a:ext cx="6725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Multi-factor – Combining more than one method to increase certainty</a:t>
            </a:r>
          </a:p>
        </p:txBody>
      </p:sp>
    </p:spTree>
    <p:extLst>
      <p:ext uri="{BB962C8B-B14F-4D97-AF65-F5344CB8AC3E}">
        <p14:creationId xmlns:p14="http://schemas.microsoft.com/office/powerpoint/2010/main" val="24589774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455F460-A985-473B-A4DF-B6345707E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AUTHORIZATION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11F8179-3CF0-4F55-A8E5-A8A7CD748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800" dirty="0"/>
              <a:t>The process of determining the actions permitted by a user with regard to a piece of data.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Numerous models</a:t>
            </a:r>
          </a:p>
          <a:p>
            <a:pPr marL="0" indent="0">
              <a:buNone/>
            </a:pPr>
            <a:r>
              <a:rPr lang="en-US" sz="1800" dirty="0"/>
              <a:t>Role-based</a:t>
            </a:r>
          </a:p>
          <a:p>
            <a:pPr marL="0" indent="0">
              <a:buNone/>
            </a:pPr>
            <a:r>
              <a:rPr lang="en-US" sz="1800" dirty="0"/>
              <a:t>Confidentiality-biased models</a:t>
            </a:r>
          </a:p>
          <a:p>
            <a:pPr marL="0" indent="0">
              <a:buNone/>
            </a:pPr>
            <a:r>
              <a:rPr lang="en-US" sz="1800" dirty="0"/>
              <a:t>Integrity-biased models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4FF5A8-941B-4987-9B4E-1939EB3244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38" b="6436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6644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2C88D74E-9E71-4F4E-B113-796F764A6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5006336" cy="1325563"/>
          </a:xfrm>
        </p:spPr>
        <p:txBody>
          <a:bodyPr>
            <a:normAutofit/>
          </a:bodyPr>
          <a:lstStyle/>
          <a:p>
            <a:r>
              <a:rPr lang="en-US" sz="3700"/>
              <a:t>AUDITING/ACCOUNTING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D999B3C-F553-4052-BC24-3B931ED36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2" y="2871982"/>
            <a:ext cx="5213675" cy="31816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dirty="0"/>
              <a:t>Event logs</a:t>
            </a:r>
          </a:p>
          <a:p>
            <a:pPr marL="0" indent="0">
              <a:buNone/>
            </a:pPr>
            <a:r>
              <a:rPr lang="en-US" sz="2400" dirty="0"/>
              <a:t>Action histories</a:t>
            </a:r>
          </a:p>
          <a:p>
            <a:pPr marL="0" indent="0">
              <a:buNone/>
            </a:pPr>
            <a:r>
              <a:rPr lang="en-US" sz="2400" dirty="0"/>
              <a:t>Audit tables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Auditing/Accounting is being able to track who did what when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4F74D28C-3268-4E35-8EE1-D92CB4A85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19218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190D85B-DD43-40A7-8CFA-2D19E1C939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390"/>
          <a:stretch/>
        </p:blipFill>
        <p:spPr>
          <a:xfrm>
            <a:off x="6167846" y="10"/>
            <a:ext cx="6024154" cy="685799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355191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EAE15-E539-4BB5-BD78-7C0C10CAD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NON-REPUDIATION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E6C7D-070A-410E-9D4F-0941615BF7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560" y="2299338"/>
            <a:ext cx="5820780" cy="4152262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2400" dirty="0"/>
              <a:t>Non-repudiation refers to reaching the level of certainty that actions recorded by the accounting system were undeniably performed by the particular user.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It is achieved by:</a:t>
            </a:r>
          </a:p>
          <a:p>
            <a:r>
              <a:rPr lang="en-US" sz="2400" dirty="0"/>
              <a:t>Having confidence in the authentication of a user</a:t>
            </a:r>
          </a:p>
          <a:p>
            <a:r>
              <a:rPr lang="en-US" sz="2400" dirty="0"/>
              <a:t>Having a sufficient audit trail to provide confidence that the user performed an action or provided a piece of data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3DD8A2-CCF4-4187-B90C-B7D765B1C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035" y="-2"/>
            <a:ext cx="4948071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76372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pull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>
          <a:xfrm>
            <a:off x="284480" y="2997201"/>
            <a:ext cx="7477760" cy="252095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If you have questions or would like more information, </a:t>
            </a:r>
            <a:br>
              <a:rPr lang="en-US" sz="2400" dirty="0">
                <a:solidFill>
                  <a:schemeClr val="tx1">
                    <a:lumMod val="20000"/>
                    <a:lumOff val="80000"/>
                  </a:schemeClr>
                </a:solidFill>
              </a:rPr>
            </a:br>
            <a:r>
              <a:rPr lang="en-US" sz="24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feel free to contact me.</a:t>
            </a:r>
          </a:p>
          <a:p>
            <a:r>
              <a:rPr lang="en-US" sz="2400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Email:</a:t>
            </a:r>
            <a:r>
              <a:rPr lang="en-US" sz="24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 david.walker@agilethought.com</a:t>
            </a:r>
          </a:p>
          <a:p>
            <a:r>
              <a:rPr lang="en-US" sz="2400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Twitter: </a:t>
            </a:r>
            <a:r>
              <a:rPr lang="en-US" sz="24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@</a:t>
            </a:r>
            <a:r>
              <a:rPr lang="en-US" sz="2400" dirty="0" err="1">
                <a:solidFill>
                  <a:schemeClr val="tx1">
                    <a:lumMod val="20000"/>
                    <a:lumOff val="80000"/>
                  </a:schemeClr>
                </a:solidFill>
              </a:rPr>
              <a:t>grax</a:t>
            </a:r>
            <a:endParaRPr lang="en-US" sz="2400" dirty="0">
              <a:solidFill>
                <a:schemeClr val="tx1">
                  <a:lumMod val="20000"/>
                  <a:lumOff val="80000"/>
                </a:schemeClr>
              </a:solidFill>
            </a:endParaRPr>
          </a:p>
          <a:p>
            <a:r>
              <a:rPr lang="en-US" sz="2400" b="1" dirty="0">
                <a:solidFill>
                  <a:schemeClr val="tx1">
                    <a:lumMod val="20000"/>
                    <a:lumOff val="80000"/>
                  </a:schemeClr>
                </a:solidFill>
              </a:rPr>
              <a:t>LinkedIn: </a:t>
            </a:r>
            <a:r>
              <a:rPr lang="en-US" sz="2400" dirty="0">
                <a:solidFill>
                  <a:schemeClr val="tx1">
                    <a:lumMod val="20000"/>
                    <a:lumOff val="80000"/>
                  </a:schemeClr>
                </a:solidFill>
              </a:rPr>
              <a:t>https://www.linkedin.com/in/davidalanwalker/</a:t>
            </a:r>
            <a:endParaRPr lang="en-US" sz="2400" b="1" dirty="0">
              <a:solidFill>
                <a:schemeClr val="tx1">
                  <a:lumMod val="20000"/>
                  <a:lumOff val="80000"/>
                </a:schemeClr>
              </a:solidFill>
            </a:endParaRPr>
          </a:p>
          <a:p>
            <a:endParaRPr lang="en-US" sz="2400" dirty="0">
              <a:solidFill>
                <a:schemeClr val="tx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4294967295"/>
          </p:nvPr>
        </p:nvSpPr>
        <p:spPr>
          <a:xfrm>
            <a:off x="284481" y="2012950"/>
            <a:ext cx="7005319" cy="2001838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US" sz="54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Stay Secure Out There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A3243C88-1B3A-4E41-8815-F9C72125511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7233376" y="0"/>
            <a:ext cx="4986520" cy="6858000"/>
          </a:xfrm>
        </p:spPr>
      </p:pic>
    </p:spTree>
    <p:extLst>
      <p:ext uri="{BB962C8B-B14F-4D97-AF65-F5344CB8AC3E}">
        <p14:creationId xmlns:p14="http://schemas.microsoft.com/office/powerpoint/2010/main" val="75734263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64640"/>
            <a:ext cx="10515600" cy="3829293"/>
          </a:xfrm>
        </p:spPr>
        <p:txBody>
          <a:bodyPr/>
          <a:lstStyle/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Define security requirements with the help of CIA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AAA to the Rescue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Developer Introduction to </a:t>
            </a:r>
          </a:p>
          <a:p>
            <a:pPr lvl="1"/>
            <a:r>
              <a:rPr lang="en-US" dirty="0"/>
              <a:t>OWASP Top 10 Web Application Security Risks</a:t>
            </a:r>
          </a:p>
        </p:txBody>
      </p:sp>
    </p:spTree>
    <p:extLst>
      <p:ext uri="{BB962C8B-B14F-4D97-AF65-F5344CB8AC3E}">
        <p14:creationId xmlns:p14="http://schemas.microsoft.com/office/powerpoint/2010/main" val="526801107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avidwalker">
            <a:hlinkClick r:id="" action="ppaction://media"/>
            <a:extLst>
              <a:ext uri="{FF2B5EF4-FFF2-40B4-BE49-F238E27FC236}">
                <a16:creationId xmlns:a16="http://schemas.microsoft.com/office/drawing/2014/main" id="{472F996C-FFAD-44A8-9DB3-C6596596CA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21523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1" name="Picture Placeholder 2"/>
          <p:cNvPicPr>
            <a:picLocks noGrp="1" noChangeAspect="1"/>
          </p:cNvPicPr>
          <p:nvPr>
            <p:ph type="pic" idx="13"/>
          </p:nvPr>
        </p:nvPicPr>
        <p:blipFill rotWithShape="1">
          <a:blip r:embed="rId2"/>
          <a:srcRect l="11173"/>
          <a:stretch/>
        </p:blipFill>
        <p:spPr>
          <a:xfrm>
            <a:off x="7785744" y="0"/>
            <a:ext cx="6091771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291" y="0"/>
                </a:moveTo>
                <a:lnTo>
                  <a:pt x="0" y="21600"/>
                </a:lnTo>
                <a:lnTo>
                  <a:pt x="21578" y="21600"/>
                </a:lnTo>
                <a:cubicBezTo>
                  <a:pt x="21595" y="14399"/>
                  <a:pt x="21583" y="7201"/>
                  <a:pt x="21600" y="0"/>
                </a:cubicBezTo>
                <a:lnTo>
                  <a:pt x="4291" y="0"/>
                </a:lnTo>
                <a:close/>
              </a:path>
            </a:pathLst>
          </a:custGeom>
        </p:spPr>
      </p:pic>
      <p:sp>
        <p:nvSpPr>
          <p:cNvPr id="682" name="Text Placeholder 4"/>
          <p:cNvSpPr txBox="1">
            <a:spLocks noGrp="1"/>
          </p:cNvSpPr>
          <p:nvPr>
            <p:ph type="body" sz="quarter" idx="1"/>
          </p:nvPr>
        </p:nvSpPr>
        <p:spPr>
          <a:xfrm>
            <a:off x="1470255" y="5787189"/>
            <a:ext cx="6023621" cy="673096"/>
          </a:xfrm>
          <a:prstGeom prst="rect">
            <a:avLst/>
          </a:prstGeom>
        </p:spPr>
        <p:txBody>
          <a:bodyPr/>
          <a:lstStyle>
            <a:lvl1pPr defTabSz="868680">
              <a:spcBef>
                <a:spcPts val="900"/>
              </a:spcBef>
              <a:defRPr sz="3800" b="1" spc="237"/>
            </a:lvl1pPr>
          </a:lstStyle>
          <a:p>
            <a:r>
              <a:rPr lang="en-US" dirty="0"/>
              <a:t>David Walker</a:t>
            </a:r>
            <a:endParaRPr dirty="0"/>
          </a:p>
        </p:txBody>
      </p:sp>
      <p:sp>
        <p:nvSpPr>
          <p:cNvPr id="683" name="Text Placeholder 7"/>
          <p:cNvSpPr>
            <a:spLocks noGrp="1"/>
          </p:cNvSpPr>
          <p:nvPr>
            <p:ph type="body" idx="14"/>
          </p:nvPr>
        </p:nvSpPr>
        <p:spPr>
          <a:xfrm>
            <a:off x="328612" y="397715"/>
            <a:ext cx="2983548" cy="376985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>
            <a:normAutofit fontScale="77500" lnSpcReduction="20000"/>
          </a:bodyPr>
          <a:lstStyle>
            <a:lvl1pPr marL="0" indent="0" algn="ctr">
              <a:buClrTx/>
              <a:buSzTx/>
              <a:buFontTx/>
              <a:buNone/>
              <a:defRPr sz="24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Secure Software Consultant</a:t>
            </a:r>
            <a:endParaRPr dirty="0"/>
          </a:p>
        </p:txBody>
      </p:sp>
      <p:sp>
        <p:nvSpPr>
          <p:cNvPr id="684" name="Sr. UI/UX Developer…"/>
          <p:cNvSpPr txBox="1"/>
          <p:nvPr/>
        </p:nvSpPr>
        <p:spPr>
          <a:xfrm>
            <a:off x="1021506" y="1288682"/>
            <a:ext cx="6764239" cy="3983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pPr marL="194310" indent="-194310" defTabSz="777240">
              <a:lnSpc>
                <a:spcPct val="11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Arial"/>
              <a:buChar char="•"/>
              <a:defRPr sz="408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dirty="0">
                <a:latin typeface="Calibri Light" panose="020F0302020204030204" pitchFamily="34" charset="0"/>
                <a:cs typeface="Calibri Light" panose="020F0302020204030204" pitchFamily="34" charset="0"/>
              </a:rPr>
              <a:t>Sr.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 Software </a:t>
            </a:r>
            <a:r>
              <a:rPr dirty="0">
                <a:latin typeface="Calibri Light" panose="020F0302020204030204" pitchFamily="34" charset="0"/>
                <a:cs typeface="Calibri Light" panose="020F0302020204030204" pitchFamily="34" charset="0"/>
              </a:rPr>
              <a:t>Developer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94310" indent="-194310" defTabSz="777240">
              <a:lnSpc>
                <a:spcPct val="11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Arial"/>
              <a:buChar char="•"/>
              <a:defRPr sz="408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 CSSLP</a:t>
            </a:r>
          </a:p>
          <a:p>
            <a:pPr lvl="1" defTabSz="777240">
              <a:lnSpc>
                <a:spcPct val="110000"/>
              </a:lnSpc>
              <a:spcBef>
                <a:spcPts val="800"/>
              </a:spcBef>
              <a:buClr>
                <a:schemeClr val="accent4"/>
              </a:buClr>
              <a:buSzPct val="100000"/>
              <a:defRPr sz="408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Certified Secure Software Lifecycle Professional</a:t>
            </a:r>
            <a:endParaRPr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94310" indent="-194310" defTabSz="777240">
              <a:lnSpc>
                <a:spcPct val="11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Arial"/>
              <a:buChar char="•"/>
              <a:defRPr sz="408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 CSSLP Exam Development </a:t>
            </a:r>
          </a:p>
          <a:p>
            <a:pPr marL="194310" indent="-194310" defTabSz="777240">
              <a:lnSpc>
                <a:spcPct val="110000"/>
              </a:lnSpc>
              <a:spcBef>
                <a:spcPts val="800"/>
              </a:spcBef>
              <a:buClr>
                <a:schemeClr val="accent4"/>
              </a:buClr>
              <a:buSzPct val="100000"/>
              <a:buFont typeface="Arial"/>
              <a:buChar char="•"/>
              <a:defRPr sz="408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dirty="0">
                <a:latin typeface="Calibri Light" panose="020F0302020204030204" pitchFamily="34" charset="0"/>
                <a:cs typeface="Calibri Light" panose="020F0302020204030204" pitchFamily="34" charset="0"/>
              </a:rPr>
              <a:t>Conference Speaker</a:t>
            </a:r>
          </a:p>
          <a:p>
            <a:pPr defTabSz="777240">
              <a:lnSpc>
                <a:spcPct val="110000"/>
              </a:lnSpc>
              <a:spcBef>
                <a:spcPts val="800"/>
              </a:spcBef>
              <a:buClr>
                <a:schemeClr val="accent4"/>
              </a:buClr>
              <a:buSzPct val="100000"/>
              <a:defRPr sz="4080">
                <a:solidFill>
                  <a:srgbClr val="FFFFFF"/>
                </a:solidFill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09893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80BAB-04D8-4F56-80C1-9B020E7C3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94155"/>
          </a:xfrm>
        </p:spPr>
        <p:txBody>
          <a:bodyPr/>
          <a:lstStyle/>
          <a:p>
            <a:r>
              <a:rPr lang="en-US" dirty="0"/>
              <a:t>UBIQUITOUS LANGUAGE FOR SECURITY</a:t>
            </a:r>
            <a:br>
              <a:rPr lang="en-US" dirty="0"/>
            </a:b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0CE82-C3A1-4F1E-859E-1972D8DD1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1859280"/>
            <a:ext cx="10515600" cy="44602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Our goal in these first sections is to introduce some basic core concepts and introduce an ubiquitous language for security discussions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concepts themselves are probably concepts you already know and practice, however, sharing a common language will enhance our ability to discuss security practices across diverse projects and between managers, clients, business analysts, quality analysts and developers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442912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F56EC-C115-459D-8F49-5B044043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CORE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8946E-3B03-4368-965B-A799EC66F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Before we look at actual vulnerabilities and how to resolve them, we should understand several core concepts for classifying data.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C8DED4-7F23-4601-85F7-E319505234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489" y="3428998"/>
            <a:ext cx="1740374" cy="19889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C55D5D-E5E6-4A65-9B98-E001011D7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7152" y="3429000"/>
            <a:ext cx="1740374" cy="19889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F6823F5-A5C5-45B7-93F9-4B121BD18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1815" y="3428997"/>
            <a:ext cx="1740374" cy="198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251729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BF1C90-941D-4EE7-AEFA-A81049C3A9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CONFIDENTIALITY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BB875E-E996-4640-8587-917E59DBA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1223" y="1632770"/>
            <a:ext cx="3776617" cy="43161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09015280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80BAB-04D8-4F56-80C1-9B020E7C3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494155"/>
          </a:xfrm>
        </p:spPr>
        <p:txBody>
          <a:bodyPr/>
          <a:lstStyle/>
          <a:p>
            <a:r>
              <a:rPr lang="en-US" dirty="0"/>
              <a:t>CONFIDENTIALITY</a:t>
            </a:r>
            <a:br>
              <a:rPr lang="en-US" dirty="0"/>
            </a:br>
            <a:r>
              <a:rPr lang="en-US" sz="3200" dirty="0"/>
              <a:t>Who Can View the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0CE82-C3A1-4F1E-859E-1972D8DD1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1859280"/>
            <a:ext cx="10515600" cy="44602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Confidentiality is the concept of preventing disclosure of information to unauthorized parties</a:t>
            </a:r>
          </a:p>
          <a:p>
            <a:pPr marL="0" indent="0">
              <a:buNone/>
            </a:pPr>
            <a:r>
              <a:rPr lang="en-US" dirty="0"/>
              <a:t>The result of reviewing data for confidentiality could be 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FA2CA3C-FA9F-4BA6-8B5D-721C80CC1A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4265053"/>
              </p:ext>
            </p:extLst>
          </p:nvPr>
        </p:nvGraphicFramePr>
        <p:xfrm>
          <a:off x="1005840" y="3616960"/>
          <a:ext cx="9169400" cy="19913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584700">
                  <a:extLst>
                    <a:ext uri="{9D8B030D-6E8A-4147-A177-3AD203B41FA5}">
                      <a16:colId xmlns:a16="http://schemas.microsoft.com/office/drawing/2014/main" val="3081550205"/>
                    </a:ext>
                  </a:extLst>
                </a:gridCol>
                <a:gridCol w="4584700">
                  <a:extLst>
                    <a:ext uri="{9D8B030D-6E8A-4147-A177-3AD203B41FA5}">
                      <a16:colId xmlns:a16="http://schemas.microsoft.com/office/drawing/2014/main" val="680305508"/>
                    </a:ext>
                  </a:extLst>
                </a:gridCol>
              </a:tblGrid>
              <a:tr h="39827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Who can view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930817"/>
                  </a:ext>
                </a:extLst>
              </a:tr>
              <a:tr h="39827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Public announcements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All anonymous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3210138"/>
                  </a:ext>
                </a:extLst>
              </a:tr>
              <a:tr h="39827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Company-wide announcements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All company users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59816"/>
                  </a:ext>
                </a:extLst>
              </a:tr>
              <a:tr h="39827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List of administrators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Administrators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2209098"/>
                  </a:ext>
                </a:extLst>
              </a:tr>
              <a:tr h="398272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Social security numbers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2">
                              <a:lumMod val="10000"/>
                            </a:schemeClr>
                          </a:solidFill>
                        </a:rPr>
                        <a:t>Payroll users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4753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1720989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DBF1C90-941D-4EE7-AEFA-A81049C3A9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INTEGRITY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AF7EB5-C5F6-4130-AC3D-81E29B0A5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674" y="1632769"/>
            <a:ext cx="3776618" cy="4316136"/>
          </a:xfrm>
          <a:prstGeom prst="rect">
            <a:avLst/>
          </a:prstGeom>
          <a:effectLst>
            <a:glow rad="63500">
              <a:schemeClr val="accent1">
                <a:satMod val="175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624933053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1_Office Theme">
  <a:themeElements>
    <a:clrScheme name="AgileThought Color Scheme">
      <a:dk1>
        <a:srgbClr val="A2AAAD"/>
      </a:dk1>
      <a:lt1>
        <a:srgbClr val="FFFFFF"/>
      </a:lt1>
      <a:dk2>
        <a:srgbClr val="A2AAAD"/>
      </a:dk2>
      <a:lt2>
        <a:srgbClr val="FFFFFF"/>
      </a:lt2>
      <a:accent1>
        <a:srgbClr val="326296"/>
      </a:accent1>
      <a:accent2>
        <a:srgbClr val="B1C9E8"/>
      </a:accent2>
      <a:accent3>
        <a:srgbClr val="E1E1E1"/>
      </a:accent3>
      <a:accent4>
        <a:srgbClr val="F89D22"/>
      </a:accent4>
      <a:accent5>
        <a:srgbClr val="F0BD47"/>
      </a:accent5>
      <a:accent6>
        <a:srgbClr val="A6BBC8"/>
      </a:accent6>
      <a:hlink>
        <a:srgbClr val="003057"/>
      </a:hlink>
      <a:folHlink>
        <a:srgbClr val="333F48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nowledge_Expert_Template.pptx" id="{82BBDE68-B759-434C-9C7D-D7F1AD582C67}" vid="{8B11F8F0-06DB-439E-847E-32EC897AF46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FA1351DCE495F40A21A2512783BECF8" ma:contentTypeVersion="5" ma:contentTypeDescription="Create a new document." ma:contentTypeScope="" ma:versionID="f886f561fd2ba0c867911b72ad47ba27">
  <xsd:schema xmlns:xsd="http://www.w3.org/2001/XMLSchema" xmlns:xs="http://www.w3.org/2001/XMLSchema" xmlns:p="http://schemas.microsoft.com/office/2006/metadata/properties" xmlns:ns2="6d48224e-ea2a-46b0-a272-a7b28fcf74b4" targetNamespace="http://schemas.microsoft.com/office/2006/metadata/properties" ma:root="true" ma:fieldsID="9caaa6551f7ea2543756433012257d50" ns2:_="">
    <xsd:import namespace="6d48224e-ea2a-46b0-a272-a7b28fcf74b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48224e-ea2a-46b0-a272-a7b28fcf74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BFF1CE9-801D-473A-A7A2-D0F8642F8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48224e-ea2a-46b0-a272-a7b28fcf74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0AC0013-96F7-4B5C-98E2-88E8BE777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E420C02-2923-4294-9330-8B40FA3B0C5D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6d48224e-ea2a-46b0-a272-a7b28fcf74b4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1396</TotalTime>
  <Words>497</Words>
  <Application>Microsoft Office PowerPoint</Application>
  <PresentationFormat>Widescreen</PresentationFormat>
  <Paragraphs>105</Paragraphs>
  <Slides>19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1_Office Theme</vt:lpstr>
      <vt:lpstr>Office Theme</vt:lpstr>
      <vt:lpstr>Secure Software Development </vt:lpstr>
      <vt:lpstr>OVERVIEW</vt:lpstr>
      <vt:lpstr>PowerPoint Presentation</vt:lpstr>
      <vt:lpstr>PowerPoint Presentation</vt:lpstr>
      <vt:lpstr>UBIQUITOUS LANGUAGE FOR SECURITY </vt:lpstr>
      <vt:lpstr>INTRODUCTION TO CORE CONCEPTS</vt:lpstr>
      <vt:lpstr>PowerPoint Presentation</vt:lpstr>
      <vt:lpstr>CONFIDENTIALITY Who Can View the Data?</vt:lpstr>
      <vt:lpstr>PowerPoint Presentation</vt:lpstr>
      <vt:lpstr>INTEGRITY Who Can Modify the Data?</vt:lpstr>
      <vt:lpstr>PowerPoint Presentation</vt:lpstr>
      <vt:lpstr>AVAILABILITY Is the Data Available when it is Needed?</vt:lpstr>
      <vt:lpstr>PowerPoint Presentation</vt:lpstr>
      <vt:lpstr>PowerPoint Presentation</vt:lpstr>
      <vt:lpstr>AUTHENTICATION</vt:lpstr>
      <vt:lpstr>AUTHORIZATION</vt:lpstr>
      <vt:lpstr>AUDITING/ACCOUNTING</vt:lpstr>
      <vt:lpstr>NON-REPUDIATION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Secure Software Development</dc:title>
  <dc:creator>David Walker</dc:creator>
  <cp:lastModifiedBy>David Walker</cp:lastModifiedBy>
  <cp:revision>4</cp:revision>
  <dcterms:created xsi:type="dcterms:W3CDTF">2019-01-27T01:14:30Z</dcterms:created>
  <dcterms:modified xsi:type="dcterms:W3CDTF">2019-04-07T01:24:51Z</dcterms:modified>
</cp:coreProperties>
</file>